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embeddings/Microsoft_Equation4.bin" ContentType="application/vnd.openxmlformats-officedocument.oleObject"/>
  <Override PartName="/ppt/slideLayouts/slideLayout6.xml" ContentType="application/vnd.openxmlformats-officedocument.presentationml.slideLayout+xml"/>
  <Override PartName="/ppt/slides/slide5.xml" ContentType="application/vnd.openxmlformats-officedocument.presentationml.slide+xml"/>
  <Override PartName="/ppt/embeddings/Microsoft_Equation2.bin" ContentType="application/vnd.openxmlformats-officedocument.oleObject"/>
  <Default Extension="pict" ContentType="image/pict"/>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s/slide3.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Default Extension="vml" ContentType="application/vnd.openxmlformats-officedocument.vmlDrawing"/>
  <Override PartName="/ppt/slideLayouts/slideLayout7.xml" ContentType="application/vnd.openxmlformats-officedocument.presentationml.slideLayout+xml"/>
  <Override PartName="/ppt/slides/slide6.xml" ContentType="application/vnd.openxmlformats-officedocument.presentationml.slide+xml"/>
  <Override PartName="/ppt/embeddings/Microsoft_Equation3.bin" ContentType="application/vnd.openxmlformats-officedocument.oleObject"/>
  <Override PartName="/ppt/slideLayouts/slideLayout5.xml" ContentType="application/vnd.openxmlformats-officedocument.presentationml.slideLayout+xml"/>
  <Override PartName="/ppt/embeddings/Microsoft_Equation1.bin" ContentType="application/vnd.openxmlformats-officedocument.oleObject"/>
  <Override PartName="/ppt/slideLayouts/slideLayout11.xml" ContentType="application/vnd.openxmlformats-officedocument.presentationml.slideLayout+xml"/>
  <Override PartName="/ppt/slides/slide4.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74" d="100"/>
          <a:sy n="74" d="100"/>
        </p:scale>
        <p:origin x="-13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ict"/><Relationship Id="rId2" Type="http://schemas.openxmlformats.org/officeDocument/2006/relationships/image" Target="../media/image3.pict"/></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pict"/></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D2BC85-1B9A-D04E-8FA4-AE04FD6E4B87}" type="datetimeFigureOut">
              <a:rPr lang="en-US" smtClean="0"/>
              <a:t>2/19/11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FE0ED8-21D6-244F-A486-D4ED2CDAE5D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D2BC85-1B9A-D04E-8FA4-AE04FD6E4B87}" type="datetimeFigureOut">
              <a:rPr lang="en-US" smtClean="0"/>
              <a:t>2/19/11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FE0ED8-21D6-244F-A486-D4ED2CDAE5D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D2BC85-1B9A-D04E-8FA4-AE04FD6E4B87}" type="datetimeFigureOut">
              <a:rPr lang="en-US" smtClean="0"/>
              <a:t>2/19/11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FE0ED8-21D6-244F-A486-D4ED2CDAE5D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D2BC85-1B9A-D04E-8FA4-AE04FD6E4B87}" type="datetimeFigureOut">
              <a:rPr lang="en-US" smtClean="0"/>
              <a:t>2/19/11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FE0ED8-21D6-244F-A486-D4ED2CDAE5D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D2BC85-1B9A-D04E-8FA4-AE04FD6E4B87}" type="datetimeFigureOut">
              <a:rPr lang="en-US" smtClean="0"/>
              <a:t>2/19/11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FE0ED8-21D6-244F-A486-D4ED2CDAE5D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D2BC85-1B9A-D04E-8FA4-AE04FD6E4B87}" type="datetimeFigureOut">
              <a:rPr lang="en-US" smtClean="0"/>
              <a:t>2/19/11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FE0ED8-21D6-244F-A486-D4ED2CDAE5D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D2BC85-1B9A-D04E-8FA4-AE04FD6E4B87}" type="datetimeFigureOut">
              <a:rPr lang="en-US" smtClean="0"/>
              <a:t>2/19/11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FE0ED8-21D6-244F-A486-D4ED2CDAE5D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D2BC85-1B9A-D04E-8FA4-AE04FD6E4B87}" type="datetimeFigureOut">
              <a:rPr lang="en-US" smtClean="0"/>
              <a:t>2/19/11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9FE0ED8-21D6-244F-A486-D4ED2CDAE5D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D2BC85-1B9A-D04E-8FA4-AE04FD6E4B87}" type="datetimeFigureOut">
              <a:rPr lang="en-US" smtClean="0"/>
              <a:t>2/19/11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9FE0ED8-21D6-244F-A486-D4ED2CDAE5D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D2BC85-1B9A-D04E-8FA4-AE04FD6E4B87}" type="datetimeFigureOut">
              <a:rPr lang="en-US" smtClean="0"/>
              <a:t>2/19/11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FE0ED8-21D6-244F-A486-D4ED2CDAE5D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D2BC85-1B9A-D04E-8FA4-AE04FD6E4B87}" type="datetimeFigureOut">
              <a:rPr lang="en-US" smtClean="0"/>
              <a:t>2/19/11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FE0ED8-21D6-244F-A486-D4ED2CDAE5D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D2BC85-1B9A-D04E-8FA4-AE04FD6E4B87}" type="datetimeFigureOut">
              <a:rPr lang="en-US" smtClean="0"/>
              <a:t>2/19/11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FE0ED8-21D6-244F-A486-D4ED2CDAE5D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oleObject" Target="../embeddings/Microsoft_Equation1.bin"/></Relationships>
</file>

<file path=ppt/slides/_rels/slide5.xml.rels><?xml version="1.0" encoding="UTF-8" standalone="yes"?>
<Relationships xmlns="http://schemas.openxmlformats.org/package/2006/relationships"><Relationship Id="rId3" Type="http://schemas.openxmlformats.org/officeDocument/2006/relationships/oleObject" Target="../embeddings/Microsoft_Equation2.bin"/><Relationship Id="rId4" Type="http://schemas.openxmlformats.org/officeDocument/2006/relationships/oleObject" Target="../embeddings/Microsoft_Equation3.bin"/><Relationship Id="rId5" Type="http://schemas.openxmlformats.org/officeDocument/2006/relationships/image" Target="../media/image4.png"/><Relationship Id="rId1" Type="http://schemas.openxmlformats.org/officeDocument/2006/relationships/vmlDrawing" Target="../drawings/vmlDrawing2.vml"/><Relationship Id="rId2"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Microsoft_Equation4.bin"/><Relationship Id="rId4" Type="http://schemas.openxmlformats.org/officeDocument/2006/relationships/image" Target="../media/image6.png"/><Relationship Id="rId1" Type="http://schemas.openxmlformats.org/officeDocument/2006/relationships/vmlDrawing" Target="../drawings/vmlDrawing3.vml"/><Relationship Id="rId2"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Vertex and Axis of Symmetry</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Graphing Parabolas</a:t>
            </a:r>
            <a:endParaRPr lang="en-US" dirty="0"/>
          </a:p>
        </p:txBody>
      </p:sp>
      <p:sp>
        <p:nvSpPr>
          <p:cNvPr id="3" name="Content Placeholder 2"/>
          <p:cNvSpPr>
            <a:spLocks noGrp="1"/>
          </p:cNvSpPr>
          <p:nvPr>
            <p:ph idx="1"/>
          </p:nvPr>
        </p:nvSpPr>
        <p:spPr/>
        <p:txBody>
          <a:bodyPr>
            <a:normAutofit fontScale="92500"/>
          </a:bodyPr>
          <a:lstStyle/>
          <a:p>
            <a:r>
              <a:rPr lang="en-US" dirty="0" smtClean="0"/>
              <a:t>When graphing a line, we need 2 things:  the </a:t>
            </a:r>
            <a:r>
              <a:rPr lang="en-US" dirty="0" err="1" smtClean="0"/>
              <a:t>y</a:t>
            </a:r>
            <a:r>
              <a:rPr lang="en-US" dirty="0" smtClean="0"/>
              <a:t>-intercept and the slope</a:t>
            </a:r>
          </a:p>
          <a:p>
            <a:r>
              <a:rPr lang="en-US" dirty="0" smtClean="0"/>
              <a:t>When graphing a parabola, we need 3 things:  the vertex, the axis of symmetry, and 2-3 points</a:t>
            </a:r>
          </a:p>
          <a:p>
            <a:r>
              <a:rPr lang="en-US" dirty="0" smtClean="0"/>
              <a:t>The following slides will discuss how we can find the vertex and the axis of symmetry.  How we use these components to actually graph the parabola will be discussed in the next lesson.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a:t>
            </a:r>
            <a:endParaRPr lang="en-US" dirty="0"/>
          </a:p>
        </p:txBody>
      </p:sp>
      <p:sp>
        <p:nvSpPr>
          <p:cNvPr id="3" name="Content Placeholder 2"/>
          <p:cNvSpPr>
            <a:spLocks noGrp="1"/>
          </p:cNvSpPr>
          <p:nvPr>
            <p:ph sz="half" idx="1"/>
          </p:nvPr>
        </p:nvSpPr>
        <p:spPr/>
        <p:txBody>
          <a:bodyPr>
            <a:normAutofit fontScale="92500" lnSpcReduction="10000"/>
          </a:bodyPr>
          <a:lstStyle/>
          <a:p>
            <a:r>
              <a:rPr lang="en-US" dirty="0" smtClean="0"/>
              <a:t>Vertex = the point where the two sides of a parabola meet</a:t>
            </a:r>
          </a:p>
          <a:p>
            <a:r>
              <a:rPr lang="en-US" dirty="0" smtClean="0"/>
              <a:t>Axis of Symmetry = the vertical line that passes through the vertex and cuts the parabola into two symmetrical parts</a:t>
            </a:r>
          </a:p>
          <a:p>
            <a:r>
              <a:rPr lang="en-US" dirty="0" smtClean="0"/>
              <a:t>Quadratic Equations are in the form:</a:t>
            </a:r>
          </a:p>
          <a:p>
            <a:pPr>
              <a:buNone/>
            </a:pPr>
            <a:r>
              <a:rPr lang="en-US" dirty="0" smtClean="0"/>
              <a:t>            </a:t>
            </a:r>
            <a:r>
              <a:rPr lang="en-US" dirty="0" err="1" smtClean="0"/>
              <a:t>y</a:t>
            </a:r>
            <a:r>
              <a:rPr lang="en-US" dirty="0" smtClean="0"/>
              <a:t> = ax</a:t>
            </a:r>
            <a:r>
              <a:rPr lang="en-US" baseline="30000" dirty="0" smtClean="0"/>
              <a:t>2</a:t>
            </a:r>
            <a:r>
              <a:rPr lang="en-US" dirty="0" smtClean="0"/>
              <a:t> + </a:t>
            </a:r>
            <a:r>
              <a:rPr lang="en-US" dirty="0" err="1" smtClean="0"/>
              <a:t>bx</a:t>
            </a:r>
            <a:r>
              <a:rPr lang="en-US" dirty="0" smtClean="0"/>
              <a:t> + </a:t>
            </a:r>
            <a:r>
              <a:rPr lang="en-US" dirty="0" err="1" smtClean="0"/>
              <a:t>c</a:t>
            </a:r>
            <a:endParaRPr lang="en-US" dirty="0" smtClean="0"/>
          </a:p>
          <a:p>
            <a:pPr>
              <a:buNone/>
            </a:pPr>
            <a:endParaRPr lang="en-US" dirty="0"/>
          </a:p>
        </p:txBody>
      </p:sp>
      <p:pic>
        <p:nvPicPr>
          <p:cNvPr id="6" name="Content Placeholder 5" descr="Parabola.png"/>
          <p:cNvPicPr>
            <a:picLocks noGrp="1" noChangeAspect="1"/>
          </p:cNvPicPr>
          <p:nvPr>
            <p:ph sz="half" idx="2"/>
          </p:nvPr>
        </p:nvPicPr>
        <p:blipFill>
          <a:blip r:embed="rId2"/>
          <a:srcRect t="-20198" b="-20198"/>
          <a:stretch>
            <a:fillRect/>
          </a:stretch>
        </p:blipFill>
        <p:spPr>
          <a:xfrm>
            <a:off x="4219105" y="635021"/>
            <a:ext cx="4688893" cy="5851525"/>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the Axis of Symmetry</a:t>
            </a:r>
            <a:endParaRPr lang="en-US" dirty="0"/>
          </a:p>
        </p:txBody>
      </p:sp>
      <p:sp>
        <p:nvSpPr>
          <p:cNvPr id="3" name="Content Placeholder 2"/>
          <p:cNvSpPr>
            <a:spLocks noGrp="1"/>
          </p:cNvSpPr>
          <p:nvPr>
            <p:ph idx="1"/>
          </p:nvPr>
        </p:nvSpPr>
        <p:spPr/>
        <p:txBody>
          <a:bodyPr>
            <a:normAutofit fontScale="85000" lnSpcReduction="10000"/>
          </a:bodyPr>
          <a:lstStyle/>
          <a:p>
            <a:pPr>
              <a:buNone/>
            </a:pPr>
            <a:endParaRPr lang="en-US" dirty="0" smtClean="0"/>
          </a:p>
          <a:p>
            <a:pPr>
              <a:buNone/>
            </a:pPr>
            <a:endParaRPr lang="en-US" dirty="0" smtClean="0"/>
          </a:p>
          <a:p>
            <a:pPr>
              <a:buNone/>
            </a:pPr>
            <a:endParaRPr lang="en-US" dirty="0" smtClean="0"/>
          </a:p>
          <a:p>
            <a:pPr>
              <a:buNone/>
            </a:pPr>
            <a:r>
              <a:rPr lang="en-US" dirty="0" smtClean="0"/>
              <a:t>Take the “a” and “</a:t>
            </a:r>
            <a:r>
              <a:rPr lang="en-US" dirty="0" err="1" smtClean="0"/>
              <a:t>b</a:t>
            </a:r>
            <a:r>
              <a:rPr lang="en-US" dirty="0" smtClean="0"/>
              <a:t>” from the original equation and substitute them into the formula above. (Note: we do not need to use “</a:t>
            </a:r>
            <a:r>
              <a:rPr lang="en-US" dirty="0" err="1" smtClean="0"/>
              <a:t>c</a:t>
            </a:r>
            <a:r>
              <a:rPr lang="en-US" dirty="0" smtClean="0"/>
              <a:t>” to find the axis of symmetry)</a:t>
            </a:r>
          </a:p>
          <a:p>
            <a:pPr>
              <a:buNone/>
            </a:pPr>
            <a:endParaRPr lang="en-US" dirty="0" smtClean="0"/>
          </a:p>
          <a:p>
            <a:pPr>
              <a:buNone/>
            </a:pPr>
            <a:r>
              <a:rPr lang="en-US" dirty="0" smtClean="0"/>
              <a:t>The -</a:t>
            </a:r>
            <a:r>
              <a:rPr lang="en-US" dirty="0" err="1" smtClean="0"/>
              <a:t>b</a:t>
            </a:r>
            <a:r>
              <a:rPr lang="en-US" dirty="0" smtClean="0"/>
              <a:t> means that the sign of “</a:t>
            </a:r>
            <a:r>
              <a:rPr lang="en-US" dirty="0" err="1" smtClean="0"/>
              <a:t>b</a:t>
            </a:r>
            <a:r>
              <a:rPr lang="en-US" dirty="0" smtClean="0"/>
              <a:t>” changes from whatever it is in the original equation (if it’s positive, it changes to negative and if it’s negative, it changes to positive)</a:t>
            </a:r>
          </a:p>
        </p:txBody>
      </p:sp>
      <p:graphicFrame>
        <p:nvGraphicFramePr>
          <p:cNvPr id="5" name="Object 4"/>
          <p:cNvGraphicFramePr>
            <a:graphicFrameLocks noChangeAspect="1"/>
          </p:cNvGraphicFramePr>
          <p:nvPr/>
        </p:nvGraphicFramePr>
        <p:xfrm>
          <a:off x="3476074" y="1417638"/>
          <a:ext cx="1494068" cy="1162053"/>
        </p:xfrm>
        <a:graphic>
          <a:graphicData uri="http://schemas.openxmlformats.org/presentationml/2006/ole">
            <p:oleObj spid="_x0000_s16386" name="Equation" r:id="rId3" imgW="457200" imgH="355600" progId="Equation.3">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 </a:t>
            </a:r>
            <a:r>
              <a:rPr lang="en-US" dirty="0" smtClean="0"/>
              <a:t>Find the axis of symmetry of </a:t>
            </a:r>
            <a:r>
              <a:rPr lang="en-US" dirty="0" err="1" smtClean="0"/>
              <a:t>y</a:t>
            </a:r>
            <a:r>
              <a:rPr lang="en-US" dirty="0" smtClean="0"/>
              <a:t> = 2x</a:t>
            </a:r>
            <a:r>
              <a:rPr lang="en-US" baseline="30000" dirty="0" smtClean="0"/>
              <a:t>2</a:t>
            </a:r>
            <a:r>
              <a:rPr lang="en-US" dirty="0" smtClean="0"/>
              <a:t> + 8x + 2</a:t>
            </a:r>
            <a:endParaRPr lang="en-US" dirty="0"/>
          </a:p>
        </p:txBody>
      </p:sp>
      <p:sp>
        <p:nvSpPr>
          <p:cNvPr id="3" name="Content Placeholder 2"/>
          <p:cNvSpPr>
            <a:spLocks noGrp="1"/>
          </p:cNvSpPr>
          <p:nvPr>
            <p:ph sz="half" idx="1"/>
          </p:nvPr>
        </p:nvSpPr>
        <p:spPr/>
        <p:txBody>
          <a:bodyPr>
            <a:normAutofit fontScale="92500" lnSpcReduction="10000"/>
          </a:bodyPr>
          <a:lstStyle/>
          <a:p>
            <a:pPr>
              <a:buNone/>
            </a:pPr>
            <a:r>
              <a:rPr lang="en-US" dirty="0" smtClean="0"/>
              <a:t>Based on the equation, </a:t>
            </a:r>
          </a:p>
          <a:p>
            <a:pPr>
              <a:buNone/>
            </a:pPr>
            <a:r>
              <a:rPr lang="en-US" dirty="0" smtClean="0"/>
              <a:t>a = 2	 </a:t>
            </a:r>
            <a:r>
              <a:rPr lang="en-US" dirty="0" err="1" smtClean="0"/>
              <a:t>b</a:t>
            </a:r>
            <a:r>
              <a:rPr lang="en-US" dirty="0" smtClean="0"/>
              <a:t> = 8   	</a:t>
            </a:r>
            <a:r>
              <a:rPr lang="en-US" dirty="0" err="1" smtClean="0"/>
              <a:t>c</a:t>
            </a:r>
            <a:r>
              <a:rPr lang="en-US" dirty="0" smtClean="0"/>
              <a:t> = 2</a:t>
            </a:r>
          </a:p>
          <a:p>
            <a:pPr>
              <a:buNone/>
            </a:pPr>
            <a:endParaRPr lang="en-US" dirty="0" smtClean="0"/>
          </a:p>
          <a:p>
            <a:pPr>
              <a:buNone/>
            </a:pPr>
            <a:r>
              <a:rPr lang="en-US" dirty="0" smtClean="0"/>
              <a:t>Using the formula          , we </a:t>
            </a:r>
          </a:p>
          <a:p>
            <a:pPr>
              <a:buNone/>
            </a:pPr>
            <a:r>
              <a:rPr lang="en-US" dirty="0" smtClean="0"/>
              <a:t>can substitute in and get:  </a:t>
            </a:r>
          </a:p>
          <a:p>
            <a:pPr>
              <a:buNone/>
            </a:pPr>
            <a:endParaRPr lang="en-US" dirty="0" smtClean="0"/>
          </a:p>
          <a:p>
            <a:pPr>
              <a:buNone/>
            </a:pPr>
            <a:endParaRPr lang="en-US" dirty="0" smtClean="0"/>
          </a:p>
          <a:p>
            <a:pPr>
              <a:buNone/>
            </a:pPr>
            <a:endParaRPr lang="en-US" dirty="0"/>
          </a:p>
          <a:p>
            <a:pPr>
              <a:buNone/>
            </a:pPr>
            <a:r>
              <a:rPr lang="en-US" dirty="0" smtClean="0"/>
              <a:t>Therefore, the axis of</a:t>
            </a:r>
          </a:p>
          <a:p>
            <a:pPr>
              <a:buNone/>
            </a:pPr>
            <a:r>
              <a:rPr lang="en-US" dirty="0" smtClean="0"/>
              <a:t>symmetry is the line </a:t>
            </a:r>
            <a:r>
              <a:rPr lang="en-US" dirty="0" err="1" smtClean="0"/>
              <a:t>x</a:t>
            </a:r>
            <a:r>
              <a:rPr lang="en-US" dirty="0" smtClean="0"/>
              <a:t> = -2.</a:t>
            </a:r>
          </a:p>
          <a:p>
            <a:pPr>
              <a:buNone/>
            </a:pPr>
            <a:endParaRPr lang="en-US" dirty="0"/>
          </a:p>
        </p:txBody>
      </p:sp>
      <p:sp>
        <p:nvSpPr>
          <p:cNvPr id="9" name="Content Placeholder 8"/>
          <p:cNvSpPr>
            <a:spLocks noGrp="1"/>
          </p:cNvSpPr>
          <p:nvPr>
            <p:ph sz="half" idx="2"/>
          </p:nvPr>
        </p:nvSpPr>
        <p:spPr/>
        <p:txBody>
          <a:bodyPr>
            <a:normAutofit fontScale="92500" lnSpcReduction="10000"/>
          </a:bodyPr>
          <a:lstStyle/>
          <a:p>
            <a:endParaRPr lang="en-US" dirty="0"/>
          </a:p>
        </p:txBody>
      </p:sp>
      <p:graphicFrame>
        <p:nvGraphicFramePr>
          <p:cNvPr id="17410" name="Object 2"/>
          <p:cNvGraphicFramePr>
            <a:graphicFrameLocks noChangeAspect="1"/>
          </p:cNvGraphicFramePr>
          <p:nvPr/>
        </p:nvGraphicFramePr>
        <p:xfrm>
          <a:off x="2970046" y="2917789"/>
          <a:ext cx="617189" cy="480109"/>
        </p:xfrm>
        <a:graphic>
          <a:graphicData uri="http://schemas.openxmlformats.org/presentationml/2006/ole">
            <p:oleObj spid="_x0000_s17410" name="Equation" r:id="rId3" imgW="457200" imgH="355600" progId="Equation.3">
              <p:embed/>
            </p:oleObj>
          </a:graphicData>
        </a:graphic>
      </p:graphicFrame>
      <p:graphicFrame>
        <p:nvGraphicFramePr>
          <p:cNvPr id="5" name="Object 4"/>
          <p:cNvGraphicFramePr>
            <a:graphicFrameLocks noChangeAspect="1"/>
          </p:cNvGraphicFramePr>
          <p:nvPr/>
        </p:nvGraphicFramePr>
        <p:xfrm>
          <a:off x="1176568" y="4142558"/>
          <a:ext cx="2239027" cy="707061"/>
        </p:xfrm>
        <a:graphic>
          <a:graphicData uri="http://schemas.openxmlformats.org/presentationml/2006/ole">
            <p:oleObj spid="_x0000_s17411" name="Equation" r:id="rId4" imgW="1206500" imgH="381000" progId="Equation.3">
              <p:embed/>
            </p:oleObj>
          </a:graphicData>
        </a:graphic>
      </p:graphicFrame>
      <p:pic>
        <p:nvPicPr>
          <p:cNvPr id="10" name="Picture 9"/>
          <p:cNvPicPr>
            <a:picLocks noChangeAspect="1"/>
          </p:cNvPicPr>
          <p:nvPr/>
        </p:nvPicPr>
        <p:blipFill>
          <a:blip r:embed="rId5">
            <a:alphaModFix/>
          </a:blip>
          <a:stretch>
            <a:fillRect/>
          </a:stretch>
        </p:blipFill>
        <p:spPr>
          <a:xfrm>
            <a:off x="4272671" y="1417638"/>
            <a:ext cx="4648200" cy="4857792"/>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the Vertex</a:t>
            </a:r>
            <a:endParaRPr lang="en-US" dirty="0"/>
          </a:p>
        </p:txBody>
      </p:sp>
      <p:sp>
        <p:nvSpPr>
          <p:cNvPr id="3" name="Content Placeholder 2"/>
          <p:cNvSpPr>
            <a:spLocks noGrp="1"/>
          </p:cNvSpPr>
          <p:nvPr>
            <p:ph idx="1"/>
          </p:nvPr>
        </p:nvSpPr>
        <p:spPr/>
        <p:txBody>
          <a:bodyPr/>
          <a:lstStyle/>
          <a:p>
            <a:r>
              <a:rPr lang="en-US" dirty="0" smtClean="0"/>
              <a:t>Since the axis of symmetry goes through the vertex, once we know the axis of symmetry we know the </a:t>
            </a:r>
            <a:r>
              <a:rPr lang="en-US" dirty="0" err="1" smtClean="0"/>
              <a:t>x</a:t>
            </a:r>
            <a:r>
              <a:rPr lang="en-US" dirty="0" smtClean="0"/>
              <a:t>-coordinate of the vertex</a:t>
            </a:r>
          </a:p>
          <a:p>
            <a:r>
              <a:rPr lang="en-US" dirty="0" smtClean="0"/>
              <a:t>If we know what </a:t>
            </a:r>
            <a:r>
              <a:rPr lang="en-US" dirty="0" err="1" smtClean="0"/>
              <a:t>x</a:t>
            </a:r>
            <a:r>
              <a:rPr lang="en-US" dirty="0" smtClean="0"/>
              <a:t> is, we can substitute it back into the original equation to find </a:t>
            </a:r>
            <a:r>
              <a:rPr lang="en-US" dirty="0" err="1" smtClean="0"/>
              <a:t>y</a:t>
            </a:r>
            <a:r>
              <a:rPr lang="en-US" dirty="0" smtClean="0"/>
              <a:t>.</a:t>
            </a:r>
          </a:p>
          <a:p>
            <a:r>
              <a:rPr lang="en-US" dirty="0" smtClean="0"/>
              <a:t>See an example (continued from the previous example) on the next slide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  Find the vertex of</a:t>
            </a:r>
            <a:br>
              <a:rPr lang="en-US" dirty="0" smtClean="0"/>
            </a:br>
            <a:r>
              <a:rPr lang="en-US" dirty="0" smtClean="0"/>
              <a:t> </a:t>
            </a:r>
            <a:r>
              <a:rPr lang="en-US" dirty="0" err="1" smtClean="0"/>
              <a:t>y</a:t>
            </a:r>
            <a:r>
              <a:rPr lang="en-US" dirty="0" smtClean="0"/>
              <a:t> = 2x</a:t>
            </a:r>
            <a:r>
              <a:rPr lang="en-US" baseline="30000" dirty="0" smtClean="0"/>
              <a:t>2</a:t>
            </a:r>
            <a:r>
              <a:rPr lang="en-US" dirty="0" smtClean="0"/>
              <a:t> + 8x + 2</a:t>
            </a:r>
            <a:endParaRPr lang="en-US" dirty="0"/>
          </a:p>
        </p:txBody>
      </p:sp>
      <p:sp>
        <p:nvSpPr>
          <p:cNvPr id="3" name="Content Placeholder 2"/>
          <p:cNvSpPr>
            <a:spLocks noGrp="1"/>
          </p:cNvSpPr>
          <p:nvPr>
            <p:ph sz="half" idx="1"/>
          </p:nvPr>
        </p:nvSpPr>
        <p:spPr/>
        <p:txBody>
          <a:bodyPr/>
          <a:lstStyle/>
          <a:p>
            <a:pPr>
              <a:buNone/>
            </a:pPr>
            <a:r>
              <a:rPr lang="en-US" sz="2000" smtClean="0"/>
              <a:t>We already determined that the axis</a:t>
            </a:r>
          </a:p>
          <a:p>
            <a:pPr>
              <a:buNone/>
            </a:pPr>
            <a:r>
              <a:rPr lang="en-US" sz="2000" smtClean="0"/>
              <a:t>of symmetry was the line x = -2.</a:t>
            </a:r>
          </a:p>
          <a:p>
            <a:pPr>
              <a:buNone/>
            </a:pPr>
            <a:r>
              <a:rPr lang="en-US" sz="2000" smtClean="0"/>
              <a:t>Therefore, we can substitute -2 back</a:t>
            </a:r>
          </a:p>
          <a:p>
            <a:pPr>
              <a:buNone/>
            </a:pPr>
            <a:r>
              <a:rPr lang="en-US" sz="2000" smtClean="0"/>
              <a:t>into the original equation for x and</a:t>
            </a:r>
          </a:p>
          <a:p>
            <a:pPr>
              <a:buNone/>
            </a:pPr>
            <a:r>
              <a:rPr lang="en-US" sz="2000" smtClean="0"/>
              <a:t>solve for y.  We get:</a:t>
            </a:r>
          </a:p>
          <a:p>
            <a:pPr>
              <a:buNone/>
            </a:pPr>
            <a:endParaRPr lang="en-US" dirty="0"/>
          </a:p>
        </p:txBody>
      </p:sp>
      <p:graphicFrame>
        <p:nvGraphicFramePr>
          <p:cNvPr id="5" name="Content Placeholder 4"/>
          <p:cNvGraphicFramePr>
            <a:graphicFrameLocks noChangeAspect="1"/>
          </p:cNvGraphicFramePr>
          <p:nvPr>
            <p:ph sz="half" idx="2"/>
          </p:nvPr>
        </p:nvGraphicFramePr>
        <p:xfrm>
          <a:off x="1111250" y="3598863"/>
          <a:ext cx="2703513" cy="1793875"/>
        </p:xfrm>
        <a:graphic>
          <a:graphicData uri="http://schemas.openxmlformats.org/presentationml/2006/ole">
            <p:oleObj spid="_x0000_s19458" name="Equation" r:id="rId3" imgW="1358900" imgH="901700" progId="Equation.3">
              <p:embed/>
            </p:oleObj>
          </a:graphicData>
        </a:graphic>
      </p:graphicFrame>
      <p:sp>
        <p:nvSpPr>
          <p:cNvPr id="9" name="TextBox 8"/>
          <p:cNvSpPr txBox="1"/>
          <p:nvPr/>
        </p:nvSpPr>
        <p:spPr>
          <a:xfrm>
            <a:off x="88237" y="5572165"/>
            <a:ext cx="4407563" cy="369332"/>
          </a:xfrm>
          <a:prstGeom prst="rect">
            <a:avLst/>
          </a:prstGeom>
          <a:noFill/>
        </p:spPr>
        <p:txBody>
          <a:bodyPr wrap="square" rtlCol="0">
            <a:spAutoFit/>
          </a:bodyPr>
          <a:lstStyle/>
          <a:p>
            <a:r>
              <a:rPr lang="en-US" dirty="0" smtClean="0"/>
              <a:t>Therefore, the vertex is the point (-2, -6)</a:t>
            </a:r>
            <a:endParaRPr lang="en-US" dirty="0"/>
          </a:p>
        </p:txBody>
      </p:sp>
      <p:pic>
        <p:nvPicPr>
          <p:cNvPr id="15" name="Picture 14"/>
          <p:cNvPicPr>
            <a:picLocks noChangeAspect="1"/>
          </p:cNvPicPr>
          <p:nvPr/>
        </p:nvPicPr>
        <p:blipFill>
          <a:blip r:embed="rId4"/>
          <a:stretch>
            <a:fillRect/>
          </a:stretch>
        </p:blipFill>
        <p:spPr>
          <a:xfrm>
            <a:off x="4495800" y="1417637"/>
            <a:ext cx="4525076" cy="470852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Maximum vs. Minimum</a:t>
            </a:r>
            <a:endParaRPr lang="en-US" dirty="0"/>
          </a:p>
        </p:txBody>
      </p:sp>
      <p:sp>
        <p:nvSpPr>
          <p:cNvPr id="3" name="Content Placeholder 2"/>
          <p:cNvSpPr>
            <a:spLocks noGrp="1"/>
          </p:cNvSpPr>
          <p:nvPr>
            <p:ph sz="half" idx="1"/>
          </p:nvPr>
        </p:nvSpPr>
        <p:spPr/>
        <p:txBody>
          <a:bodyPr>
            <a:normAutofit fontScale="85000" lnSpcReduction="20000"/>
          </a:bodyPr>
          <a:lstStyle/>
          <a:p>
            <a:pPr>
              <a:buNone/>
            </a:pPr>
            <a:r>
              <a:rPr lang="en-US" dirty="0" smtClean="0"/>
              <a:t>The vertex is either the highest point of the parabola or the lowest point of the parabola.</a:t>
            </a:r>
          </a:p>
          <a:p>
            <a:pPr>
              <a:buNone/>
            </a:pPr>
            <a:endParaRPr lang="en-US" dirty="0" smtClean="0"/>
          </a:p>
          <a:p>
            <a:pPr>
              <a:buNone/>
            </a:pPr>
            <a:r>
              <a:rPr lang="en-US" dirty="0" smtClean="0"/>
              <a:t>If the parabola opens up (“a” is positive), then the vertex is the lowest point and is called the minimum.</a:t>
            </a:r>
          </a:p>
          <a:p>
            <a:pPr>
              <a:buNone/>
            </a:pPr>
            <a:endParaRPr lang="en-US" dirty="0" smtClean="0"/>
          </a:p>
          <a:p>
            <a:pPr>
              <a:buNone/>
            </a:pPr>
            <a:r>
              <a:rPr lang="en-US" dirty="0" smtClean="0"/>
              <a:t>If the parabola open down (“a” is negative), then the vertex is the highest point and is called the maximum.</a:t>
            </a:r>
          </a:p>
        </p:txBody>
      </p:sp>
      <p:sp>
        <p:nvSpPr>
          <p:cNvPr id="6" name="Content Placeholder 5"/>
          <p:cNvSpPr>
            <a:spLocks noGrp="1"/>
          </p:cNvSpPr>
          <p:nvPr>
            <p:ph sz="half" idx="2"/>
          </p:nvPr>
        </p:nvSpPr>
        <p:spPr/>
        <p:txBody>
          <a:bodyPr/>
          <a:lstStyle/>
          <a:p>
            <a:endParaRPr lang="en-US"/>
          </a:p>
        </p:txBody>
      </p:sp>
      <p:pic>
        <p:nvPicPr>
          <p:cNvPr id="7" name="Picture 6"/>
          <p:cNvPicPr>
            <a:picLocks noChangeAspect="1"/>
          </p:cNvPicPr>
          <p:nvPr/>
        </p:nvPicPr>
        <p:blipFill>
          <a:blip r:embed="rId2"/>
          <a:stretch>
            <a:fillRect/>
          </a:stretch>
        </p:blipFill>
        <p:spPr>
          <a:xfrm>
            <a:off x="4418749" y="1417638"/>
            <a:ext cx="4939923" cy="4708525"/>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  Is the vertex of </a:t>
            </a:r>
            <a:br>
              <a:rPr lang="en-US" dirty="0" smtClean="0"/>
            </a:br>
            <a:r>
              <a:rPr lang="en-US" dirty="0" err="1" smtClean="0"/>
              <a:t>y</a:t>
            </a:r>
            <a:r>
              <a:rPr lang="en-US" dirty="0" smtClean="0"/>
              <a:t> = 2x</a:t>
            </a:r>
            <a:r>
              <a:rPr lang="en-US" baseline="30000" dirty="0" smtClean="0"/>
              <a:t>2</a:t>
            </a:r>
            <a:r>
              <a:rPr lang="en-US" dirty="0" smtClean="0"/>
              <a:t> + 8x + 2 going to be a maximum or a minimum?</a:t>
            </a:r>
            <a:endParaRPr lang="en-US" dirty="0"/>
          </a:p>
        </p:txBody>
      </p:sp>
      <p:sp>
        <p:nvSpPr>
          <p:cNvPr id="3" name="Content Placeholder 2"/>
          <p:cNvSpPr>
            <a:spLocks noGrp="1"/>
          </p:cNvSpPr>
          <p:nvPr>
            <p:ph idx="1"/>
          </p:nvPr>
        </p:nvSpPr>
        <p:spPr/>
        <p:txBody>
          <a:bodyPr/>
          <a:lstStyle/>
          <a:p>
            <a:pPr>
              <a:buNone/>
            </a:pPr>
            <a:endParaRPr lang="en-US" dirty="0" smtClean="0"/>
          </a:p>
          <a:p>
            <a:pPr>
              <a:buNone/>
            </a:pPr>
            <a:r>
              <a:rPr lang="en-US" dirty="0" smtClean="0"/>
              <a:t>According to the equation, a = 2.  Since “a” is positive, the parabola is going to open up.  Therefore, the vertex would be a minimum.</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49</TotalTime>
  <Words>531</Words>
  <Application>Microsoft Macintosh PowerPoint</Application>
  <PresentationFormat>On-screen Show (4:3)</PresentationFormat>
  <Paragraphs>48</Paragraphs>
  <Slides>9</Slides>
  <Notes>0</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Office Theme</vt:lpstr>
      <vt:lpstr>Microsoft Equation</vt:lpstr>
      <vt:lpstr>Vertex and Axis of Symmetry</vt:lpstr>
      <vt:lpstr>Graphing Parabolas</vt:lpstr>
      <vt:lpstr>Review</vt:lpstr>
      <vt:lpstr>Finding the Axis of Symmetry</vt:lpstr>
      <vt:lpstr>Example: Find the axis of symmetry of y = 2x2 + 8x + 2</vt:lpstr>
      <vt:lpstr>Finding the Vertex</vt:lpstr>
      <vt:lpstr>Example:  Find the vertex of  y = 2x2 + 8x + 2</vt:lpstr>
      <vt:lpstr>Maximum vs. Minimum</vt:lpstr>
      <vt:lpstr>Example:  Is the vertex of  y = 2x2 + 8x + 2 going to be a maximum or a minimum?</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Vertex and Axis of Symmetry</dc:title>
  <dc:creator>NYCDOE</dc:creator>
  <cp:lastModifiedBy>NYCDOE</cp:lastModifiedBy>
  <cp:revision>3</cp:revision>
  <dcterms:created xsi:type="dcterms:W3CDTF">2011-02-20T02:28:30Z</dcterms:created>
  <dcterms:modified xsi:type="dcterms:W3CDTF">2011-02-20T03:18:05Z</dcterms:modified>
</cp:coreProperties>
</file>